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93" r:id="rId2"/>
    <p:sldId id="257" r:id="rId3"/>
    <p:sldId id="327" r:id="rId4"/>
    <p:sldId id="328" r:id="rId5"/>
    <p:sldId id="338" r:id="rId6"/>
    <p:sldId id="339" r:id="rId7"/>
    <p:sldId id="330" r:id="rId8"/>
    <p:sldId id="340" r:id="rId9"/>
    <p:sldId id="342" r:id="rId10"/>
    <p:sldId id="332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E6A8"/>
    <a:srgbClr val="98CC99"/>
    <a:srgbClr val="F56F95"/>
    <a:srgbClr val="236B96"/>
    <a:srgbClr val="288180"/>
    <a:srgbClr val="F1F0EE"/>
    <a:srgbClr val="2FA160"/>
    <a:srgbClr val="25768B"/>
    <a:srgbClr val="FFFFFF"/>
    <a:srgbClr val="E78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9" autoAdjust="0"/>
    <p:restoredTop sz="95535" autoAdjust="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109C-7251-475B-9E99-324FED8F6C00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99884-CC33-464F-BE5E-7E8A3D590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3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B45-053D-47AE-AAE6-48E74AD6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3A718-0389-46FB-B62A-1D857C1E4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01CF-4CC1-45AA-A8FD-89CBDE6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750B9-0F9E-4363-A48B-3A7E57EB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B1DA-B23C-447B-891F-6BDEB8A0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1FE64-7305-4047-91D2-CA7926024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C5E61-F85D-41B0-82AD-AA250D620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FC788-F787-4262-A2EC-457F131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75B53-075E-4956-A8A6-61E5F8C9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51A9-8E24-46FE-9C10-E46CBF40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0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F54-B4F5-454F-861A-9E5A59F6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1596-FD90-47E7-AF4E-40A4B0F3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93F7-AB1C-4A2C-916F-2736E8B6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EC6B-0B08-401D-BC2A-86E12502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8DC1-B669-42E9-9403-2E63749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3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0EA3-D254-4A2F-9EE0-2665AA70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C8BB-AB5E-4240-B940-B06492821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463A0-F71D-4704-B540-DC828F7E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FE770-76F0-487E-87E4-E151B6DB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A434F-8D52-4536-A7AF-432323B9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CAA1B-93AC-40B9-8996-514B8541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8130-4167-4BD8-A8FF-EE07E7DD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9746-00C3-4677-B3E7-63D0744B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5A01A-C9C3-48FF-9792-34633DB40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F25B3-6444-4E22-93A9-B084B8931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42331-8EF4-41A8-8918-D7289352D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68548-3086-4995-AD32-4CA0398C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BA946-A687-45F8-BE99-3AD093E4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D74BC-3A66-4396-95F0-E5D3D79C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5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6BFC-202B-4DC3-A365-B86745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C175F-21F9-4F3D-B911-26DD0418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3D02-04A1-4138-83EC-BC699C55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A5C5-F66B-4A59-A5E8-61B420D5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C6075-952B-47AE-A6FE-96B10055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8845A-B1B5-44C6-A56A-4A7A9EB7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6F416-13FE-4C82-810E-E19FC2F2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0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845-7E3F-4786-9153-F8A0CECE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C5AD-F628-4A6D-99F3-09D67C6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B78D8-D212-4320-B7C9-F8D947FCA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A8A36-B309-4FA3-A615-2B3B0A90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F43D8-7470-42E0-9D1D-234AA9BB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46B2B-87B1-46EA-88FA-C95059C6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3F1-658C-4668-9455-2B25B1E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33970-B7AF-4DD2-828B-1F703A09B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EBBE2-B865-4F90-A0B1-CD8D1473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58E33-3A66-48C9-95B9-592D60FB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501-DC5B-42DA-8863-77CFABFF3782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F6F03-F8A4-4CDB-92BD-032FA0C3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A5266-9D12-4049-807B-A68FC8C9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828DF-02EC-4E72-ABD8-138EF3AF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35402-338A-4184-9997-1007448C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AE3B-5D4F-482E-90FD-86D1F387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03501-DC5B-42DA-8863-77CFABFF3782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BDB7-4806-4417-9D0C-BDC70C989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541E-4608-4460-AF61-D5D079FF7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A5D4F-E3BF-4F8B-92C4-38E57F4110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6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ntroduction-to-machine-learning-algorithms-linear-regression-14c4e325882a" TargetMode="External"/><Relationship Id="rId3" Type="http://schemas.openxmlformats.org/officeDocument/2006/relationships/hyperlink" Target="https://github.com/mrdbourke/zero-to-mastery-ml" TargetMode="External"/><Relationship Id="rId7" Type="http://schemas.openxmlformats.org/officeDocument/2006/relationships/hyperlink" Target="https://stackabuse.com/scikit-learn-save-and-restore-models/" TargetMode="External"/><Relationship Id="rId2" Type="http://schemas.openxmlformats.org/officeDocument/2006/relationships/hyperlink" Target="https://developers.google.com/machine-learning/glossary?hl=en#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geron/handson-ml2" TargetMode="External"/><Relationship Id="rId5" Type="http://schemas.openxmlformats.org/officeDocument/2006/relationships/hyperlink" Target="https://www.amazon.com/Hands-Machine-Learning-Scikit-Learn-TensorFlow/dp/1492032646/ref=sr_1_1?crid=1Y0U072Q5VJSQ&amp;dchild=1&amp;keywords=hand-on+machine+learning&amp;qid=1593191048&amp;sprefix=hand-on%2Caps%2C550&amp;sr=8-1" TargetMode="External"/><Relationship Id="rId4" Type="http://schemas.openxmlformats.org/officeDocument/2006/relationships/hyperlink" Target="https://github.com/chesterheng/machinelearning-datascien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hyperlink" Target="https://cdn2.hubspot.net/hubfs/2575224/Imported_Blog_Media/advertisement_3d-1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2272E-DDC3-4E19-BBCD-FDD3D032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7D4A4D-263A-4075-8C37-1024C0955D33}"/>
              </a:ext>
            </a:extLst>
          </p:cNvPr>
          <p:cNvGrpSpPr/>
          <p:nvPr/>
        </p:nvGrpSpPr>
        <p:grpSpPr>
          <a:xfrm>
            <a:off x="300215" y="394500"/>
            <a:ext cx="7757935" cy="6069000"/>
            <a:chOff x="300215" y="394500"/>
            <a:chExt cx="7595556" cy="606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5379C8-9923-4414-A7FB-3DC747C88AB9}"/>
                </a:ext>
              </a:extLst>
            </p:cNvPr>
            <p:cNvSpPr/>
            <p:nvPr/>
          </p:nvSpPr>
          <p:spPr>
            <a:xfrm>
              <a:off x="300215" y="394500"/>
              <a:ext cx="3690918" cy="6069000"/>
            </a:xfrm>
            <a:prstGeom prst="rect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C80F0069-092E-4AC3-995C-962F73149BF9}"/>
                </a:ext>
              </a:extLst>
            </p:cNvPr>
            <p:cNvSpPr/>
            <p:nvPr/>
          </p:nvSpPr>
          <p:spPr>
            <a:xfrm rot="5400000">
              <a:off x="2908952" y="1476681"/>
              <a:ext cx="6069000" cy="3904638"/>
            </a:xfrm>
            <a:prstGeom prst="rtTriangle">
              <a:avLst/>
            </a:prstGeom>
            <a:solidFill>
              <a:srgbClr val="F1F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F4ED6F-26DC-4719-88C9-356E4E41ABDA}"/>
              </a:ext>
            </a:extLst>
          </p:cNvPr>
          <p:cNvSpPr txBox="1"/>
          <p:nvPr/>
        </p:nvSpPr>
        <p:spPr>
          <a:xfrm>
            <a:off x="300214" y="394500"/>
            <a:ext cx="525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KBTG x MeowCode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55ED4A-A35C-409C-9190-40C7DE4F9788}"/>
              </a:ext>
            </a:extLst>
          </p:cNvPr>
          <p:cNvSpPr txBox="1"/>
          <p:nvPr/>
        </p:nvSpPr>
        <p:spPr>
          <a:xfrm>
            <a:off x="457200" y="1591725"/>
            <a:ext cx="4931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Say “Hello” </a:t>
            </a:r>
            <a:endParaRPr lang="th-TH" sz="4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Machine Learning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07B91D-EC20-41C2-BF63-855EA273517E}"/>
              </a:ext>
            </a:extLst>
          </p:cNvPr>
          <p:cNvSpPr txBox="1"/>
          <p:nvPr/>
        </p:nvSpPr>
        <p:spPr>
          <a:xfrm>
            <a:off x="300214" y="3347251"/>
            <a:ext cx="493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Jetsukda Janthornthao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4EB1DC-9E54-4F43-ACF5-80475561FB51}"/>
              </a:ext>
            </a:extLst>
          </p:cNvPr>
          <p:cNvCxnSpPr/>
          <p:nvPr/>
        </p:nvCxnSpPr>
        <p:spPr>
          <a:xfrm>
            <a:off x="457200" y="3263143"/>
            <a:ext cx="398145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EA789F-3F6C-4675-BB00-0CB130BFECBC}"/>
              </a:ext>
            </a:extLst>
          </p:cNvPr>
          <p:cNvSpPr txBox="1"/>
          <p:nvPr/>
        </p:nvSpPr>
        <p:spPr>
          <a:xfrm>
            <a:off x="335100" y="3948856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AI Engineer @ Ztrus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62779E-6D28-40B1-B49C-CFFA03596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89240"/>
            <a:ext cx="1080060" cy="1080060"/>
          </a:xfrm>
          <a:prstGeom prst="flowChartConnector">
            <a:avLst/>
          </a:prstGeom>
        </p:spPr>
      </p:pic>
      <p:pic>
        <p:nvPicPr>
          <p:cNvPr id="5" name="Picture 4" descr="A picture containing card, computer&#10;&#10;Description automatically generated">
            <a:extLst>
              <a:ext uri="{FF2B5EF4-FFF2-40B4-BE49-F238E27FC236}">
                <a16:creationId xmlns:a16="http://schemas.microsoft.com/office/drawing/2014/main" id="{1A9AA93C-3125-4D67-BFCE-6F9E84CA9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94" y="4789240"/>
            <a:ext cx="1080060" cy="1080060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427BBE-5E1E-46A9-9B6E-022A6CB40ED4}"/>
              </a:ext>
            </a:extLst>
          </p:cNvPr>
          <p:cNvSpPr/>
          <p:nvPr/>
        </p:nvSpPr>
        <p:spPr>
          <a:xfrm>
            <a:off x="1640238" y="4789240"/>
            <a:ext cx="566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4069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5A50A9-0692-437D-821E-6DC78F3956C8}"/>
              </a:ext>
            </a:extLst>
          </p:cNvPr>
          <p:cNvSpPr/>
          <p:nvPr/>
        </p:nvSpPr>
        <p:spPr>
          <a:xfrm>
            <a:off x="-5666" y="-65864"/>
            <a:ext cx="12192000" cy="1063690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8E5A4-1958-4C61-A699-27DFD69764D9}"/>
              </a:ext>
            </a:extLst>
          </p:cNvPr>
          <p:cNvSpPr/>
          <p:nvPr/>
        </p:nvSpPr>
        <p:spPr>
          <a:xfrm>
            <a:off x="0" y="142231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56358-B8DE-41D5-BB18-2DE2A6FB7B09}"/>
              </a:ext>
            </a:extLst>
          </p:cNvPr>
          <p:cNvSpPr/>
          <p:nvPr/>
        </p:nvSpPr>
        <p:spPr>
          <a:xfrm>
            <a:off x="304799" y="1604205"/>
            <a:ext cx="109616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Machine Learning Glossary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zero-to-mastery-ml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hlinkClick r:id="rId4"/>
              </a:rPr>
              <a:t>machinelearning-datascience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Hands-On Machine Learning with Scikit-Learn, Keras, and TensorFlow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handson-ml2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scikit-learn: Save and Restore Models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8"/>
              </a:rPr>
              <a:t>Introduction to Machine Learning Algorithms: Linear Regression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803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D0BD79-837D-46F9-A35A-57F43A0D45D8}"/>
              </a:ext>
            </a:extLst>
          </p:cNvPr>
          <p:cNvGrpSpPr/>
          <p:nvPr/>
        </p:nvGrpSpPr>
        <p:grpSpPr>
          <a:xfrm>
            <a:off x="0" y="0"/>
            <a:ext cx="5394961" cy="6858000"/>
            <a:chOff x="0" y="0"/>
            <a:chExt cx="5394961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49149E-9D26-44E8-AABA-E10B93F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94961" cy="6858000"/>
            </a:xfrm>
            <a:prstGeom prst="flowChartInputOutpu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6FCBDE-BBFC-441A-9F67-6A3B6D2F6F64}"/>
                </a:ext>
              </a:extLst>
            </p:cNvPr>
            <p:cNvSpPr/>
            <p:nvPr/>
          </p:nvSpPr>
          <p:spPr>
            <a:xfrm>
              <a:off x="550624" y="3105833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FFFF"/>
                  </a:solidFill>
                </a:rPr>
                <a:t>Class Overview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7F6A97-7111-4345-B89B-AA87C9107798}"/>
                </a:ext>
              </a:extLst>
            </p:cNvPr>
            <p:cNvSpPr/>
            <p:nvPr/>
          </p:nvSpPr>
          <p:spPr>
            <a:xfrm>
              <a:off x="550624" y="3664242"/>
              <a:ext cx="42937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GB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CD84CF-E2B3-48D3-B06D-7A89F5203017}"/>
              </a:ext>
            </a:extLst>
          </p:cNvPr>
          <p:cNvSpPr txBox="1"/>
          <p:nvPr/>
        </p:nvSpPr>
        <p:spPr>
          <a:xfrm>
            <a:off x="5814645" y="2521057"/>
            <a:ext cx="6202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What is Machine Learning (ML)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Main types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Steps in a full ML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Machine Learning Framework</a:t>
            </a:r>
          </a:p>
        </p:txBody>
      </p:sp>
    </p:spTree>
    <p:extLst>
      <p:ext uri="{BB962C8B-B14F-4D97-AF65-F5344CB8AC3E}">
        <p14:creationId xmlns:p14="http://schemas.microsoft.com/office/powerpoint/2010/main" val="347977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4505096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6" y="486446"/>
            <a:ext cx="450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Scikit-Learn (sklearn)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77C4EC4-F46A-4BF0-825C-BE0845D2C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87" y="1491419"/>
            <a:ext cx="4114026" cy="2216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B9F05-AC2A-42DE-9A8E-F398DFAB24ED}"/>
              </a:ext>
            </a:extLst>
          </p:cNvPr>
          <p:cNvSpPr txBox="1"/>
          <p:nvPr/>
        </p:nvSpPr>
        <p:spPr>
          <a:xfrm>
            <a:off x="1284513" y="4066491"/>
            <a:ext cx="9622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Scikit-Learn is a python machine learning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Built on NumPy and Matplotlib (and Python).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Has many in-built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Methods to evaluate your machine learning models.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40ECD-4DFD-4131-BC06-180BDE37FD99}"/>
              </a:ext>
            </a:extLst>
          </p:cNvPr>
          <p:cNvSpPr/>
          <p:nvPr/>
        </p:nvSpPr>
        <p:spPr>
          <a:xfrm>
            <a:off x="4451959" y="624572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https://scikit-learn.org/stable/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3889769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4865"/>
            <a:ext cx="3889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5189F-6BFD-411B-A4CF-906F74748CC6}"/>
                  </a:ext>
                </a:extLst>
              </p:cNvPr>
              <p:cNvSpPr txBox="1"/>
              <p:nvPr/>
            </p:nvSpPr>
            <p:spPr>
              <a:xfrm>
                <a:off x="1204594" y="1938379"/>
                <a:ext cx="24183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5189F-6BFD-411B-A4CF-906F74748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594" y="1938379"/>
                <a:ext cx="241831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B7E37F-8727-48D5-8A99-A628BDDECBF6}"/>
                  </a:ext>
                </a:extLst>
              </p:cNvPr>
              <p:cNvSpPr txBox="1"/>
              <p:nvPr/>
            </p:nvSpPr>
            <p:spPr>
              <a:xfrm>
                <a:off x="5378992" y="1926743"/>
                <a:ext cx="63871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B7E37F-8727-48D5-8A99-A628BDDEC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992" y="1926743"/>
                <a:ext cx="63871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2542D9-2063-4F0B-9C47-4C6A5A117C7C}"/>
                  </a:ext>
                </a:extLst>
              </p:cNvPr>
              <p:cNvSpPr/>
              <p:nvPr/>
            </p:nvSpPr>
            <p:spPr>
              <a:xfrm>
                <a:off x="7247905" y="3691406"/>
                <a:ext cx="372961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is the raw prediction.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2542D9-2063-4F0B-9C47-4C6A5A117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905" y="3691406"/>
                <a:ext cx="3729611" cy="492443"/>
              </a:xfrm>
              <a:prstGeom prst="rect">
                <a:avLst/>
              </a:prstGeom>
              <a:blipFill>
                <a:blip r:embed="rId4"/>
                <a:stretch>
                  <a:fillRect t="-12500" r="-163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C04356-3C11-417B-92DB-3DF82CFF47B6}"/>
                  </a:ext>
                </a:extLst>
              </p:cNvPr>
              <p:cNvSpPr/>
              <p:nvPr/>
            </p:nvSpPr>
            <p:spPr>
              <a:xfrm>
                <a:off x="7247905" y="5168735"/>
                <a:ext cx="224702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the bias.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C04356-3C11-417B-92DB-3DF82CFF4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905" y="5168735"/>
                <a:ext cx="2247025" cy="492443"/>
              </a:xfrm>
              <a:prstGeom prst="rect">
                <a:avLst/>
              </a:prstGeom>
              <a:blipFill>
                <a:blip r:embed="rId5"/>
                <a:stretch>
                  <a:fillRect t="-11111" r="-27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780AE6-E305-4A97-BDB0-50573DB66AE7}"/>
                  </a:ext>
                </a:extLst>
              </p:cNvPr>
              <p:cNvSpPr/>
              <p:nvPr/>
            </p:nvSpPr>
            <p:spPr>
              <a:xfrm>
                <a:off x="7247906" y="4183849"/>
                <a:ext cx="326690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a weight (slop)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780AE6-E305-4A97-BDB0-50573DB66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906" y="4183849"/>
                <a:ext cx="3266908" cy="492443"/>
              </a:xfrm>
              <a:prstGeom prst="rect">
                <a:avLst/>
              </a:prstGeom>
              <a:blipFill>
                <a:blip r:embed="rId6"/>
                <a:stretch>
                  <a:fillRect t="-11111" r="-560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7B1FDC-A7D9-42A7-A000-DF4BA8D6543C}"/>
                  </a:ext>
                </a:extLst>
              </p:cNvPr>
              <p:cNvSpPr/>
              <p:nvPr/>
            </p:nvSpPr>
            <p:spPr>
              <a:xfrm>
                <a:off x="7247905" y="4679561"/>
                <a:ext cx="409558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 is a feature (attribute)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7B1FDC-A7D9-42A7-A000-DF4BA8D65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905" y="4679561"/>
                <a:ext cx="4095583" cy="492443"/>
              </a:xfrm>
              <a:prstGeom prst="rect">
                <a:avLst/>
              </a:prstGeom>
              <a:blipFill>
                <a:blip r:embed="rId7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585F566-CC1A-492C-AC94-4788BB36E68F}"/>
              </a:ext>
            </a:extLst>
          </p:cNvPr>
          <p:cNvSpPr/>
          <p:nvPr/>
        </p:nvSpPr>
        <p:spPr>
          <a:xfrm>
            <a:off x="1204594" y="1955051"/>
            <a:ext cx="2418310" cy="584774"/>
          </a:xfrm>
          <a:prstGeom prst="rect">
            <a:avLst/>
          </a:prstGeom>
          <a:noFill/>
          <a:ln w="28575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light&#10;&#10;Description automatically generated">
            <a:extLst>
              <a:ext uri="{FF2B5EF4-FFF2-40B4-BE49-F238E27FC236}">
                <a16:creationId xmlns:a16="http://schemas.microsoft.com/office/drawing/2014/main" id="{40D58E84-CA88-4BDC-8571-2C8FE5358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3" y="2971892"/>
            <a:ext cx="5613518" cy="37142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3A1CDB-7BBD-48E2-AAF4-8552B62DF8E0}"/>
              </a:ext>
            </a:extLst>
          </p:cNvPr>
          <p:cNvSpPr/>
          <p:nvPr/>
        </p:nvSpPr>
        <p:spPr>
          <a:xfrm>
            <a:off x="5378992" y="1955051"/>
            <a:ext cx="6394174" cy="584774"/>
          </a:xfrm>
          <a:prstGeom prst="rect">
            <a:avLst/>
          </a:prstGeom>
          <a:noFill/>
          <a:ln w="28575">
            <a:solidFill>
              <a:srgbClr val="98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D65BA3-63B8-4192-80E0-32CD109D8587}"/>
              </a:ext>
            </a:extLst>
          </p:cNvPr>
          <p:cNvSpPr/>
          <p:nvPr/>
        </p:nvSpPr>
        <p:spPr>
          <a:xfrm>
            <a:off x="577921" y="1410763"/>
            <a:ext cx="3671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Simple Linear Regression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16F9B-F4DA-4C45-982A-EAA8799A1A5B}"/>
              </a:ext>
            </a:extLst>
          </p:cNvPr>
          <p:cNvSpPr/>
          <p:nvPr/>
        </p:nvSpPr>
        <p:spPr>
          <a:xfrm>
            <a:off x="6660180" y="1410763"/>
            <a:ext cx="382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86921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9118376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320" y="480304"/>
            <a:ext cx="9059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Understanding Linear Regression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171755-2A3B-461F-8867-6CEF197E8799}"/>
                  </a:ext>
                </a:extLst>
              </p:cNvPr>
              <p:cNvSpPr txBox="1"/>
              <p:nvPr/>
            </p:nvSpPr>
            <p:spPr>
              <a:xfrm>
                <a:off x="53320" y="1519443"/>
                <a:ext cx="6365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171755-2A3B-461F-8867-6CEF197E8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" y="1519443"/>
                <a:ext cx="6365204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6F89DA-B478-4B60-AF8E-7C7D5235F209}"/>
                  </a:ext>
                </a:extLst>
              </p:cNvPr>
              <p:cNvSpPr txBox="1"/>
              <p:nvPr/>
            </p:nvSpPr>
            <p:spPr>
              <a:xfrm>
                <a:off x="53320" y="2019011"/>
                <a:ext cx="2305118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6F89DA-B478-4B60-AF8E-7C7D5235F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" y="2019011"/>
                <a:ext cx="2305118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1494E18-4467-4B23-B23D-378D527457E6}"/>
              </a:ext>
            </a:extLst>
          </p:cNvPr>
          <p:cNvSpPr txBox="1"/>
          <p:nvPr/>
        </p:nvSpPr>
        <p:spPr>
          <a:xfrm>
            <a:off x="2491740" y="2384624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 </a:t>
            </a:r>
            <a:r>
              <a:rPr lang="en-US" i="1" dirty="0">
                <a:solidFill>
                  <a:srgbClr val="FF0000"/>
                </a:solidFill>
              </a:rPr>
              <a:t>n features -&gt; (n+1) features</a:t>
            </a:r>
          </a:p>
        </p:txBody>
      </p:sp>
      <p:pic>
        <p:nvPicPr>
          <p:cNvPr id="35" name="Picture 34">
            <a:hlinkClick r:id="rId4"/>
            <a:extLst>
              <a:ext uri="{FF2B5EF4-FFF2-40B4-BE49-F238E27FC236}">
                <a16:creationId xmlns:a16="http://schemas.microsoft.com/office/drawing/2014/main" id="{E6AD1BB2-FE9E-4A29-A2BC-945C9E5C1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9469" r="5835" b="3739"/>
          <a:stretch/>
        </p:blipFill>
        <p:spPr>
          <a:xfrm>
            <a:off x="5711401" y="3199554"/>
            <a:ext cx="5417821" cy="3561644"/>
          </a:xfrm>
          <a:prstGeom prst="rect">
            <a:avLst/>
          </a:prstGeom>
        </p:spPr>
      </p:pic>
      <p:pic>
        <p:nvPicPr>
          <p:cNvPr id="36" name="Picture 35" descr="A close up of a light&#10;&#10;Description automatically generated">
            <a:extLst>
              <a:ext uri="{FF2B5EF4-FFF2-40B4-BE49-F238E27FC236}">
                <a16:creationId xmlns:a16="http://schemas.microsoft.com/office/drawing/2014/main" id="{AB625AE4-ECAC-4385-9E3F-2A2BA6155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91" y="3616512"/>
            <a:ext cx="4455017" cy="29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16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6" y="451525"/>
            <a:ext cx="9118376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53320" y="480304"/>
            <a:ext cx="9059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Understanding Linear Regression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171755-2A3B-461F-8867-6CEF197E8799}"/>
                  </a:ext>
                </a:extLst>
              </p:cNvPr>
              <p:cNvSpPr txBox="1"/>
              <p:nvPr/>
            </p:nvSpPr>
            <p:spPr>
              <a:xfrm>
                <a:off x="53320" y="1519443"/>
                <a:ext cx="5346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171755-2A3B-461F-8867-6CEF197E8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" y="1519443"/>
                <a:ext cx="5346784" cy="400110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6F89DA-B478-4B60-AF8E-7C7D5235F209}"/>
                  </a:ext>
                </a:extLst>
              </p:cNvPr>
              <p:cNvSpPr txBox="1"/>
              <p:nvPr/>
            </p:nvSpPr>
            <p:spPr>
              <a:xfrm>
                <a:off x="53320" y="2019011"/>
                <a:ext cx="1952329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6F89DA-B478-4B60-AF8E-7C7D5235F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" y="2019011"/>
                <a:ext cx="1952329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A close up of a light&#10;&#10;Description automatically generated">
            <a:extLst>
              <a:ext uri="{FF2B5EF4-FFF2-40B4-BE49-F238E27FC236}">
                <a16:creationId xmlns:a16="http://schemas.microsoft.com/office/drawing/2014/main" id="{AB625AE4-ECAC-4385-9E3F-2A2BA6155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423" y="1284119"/>
            <a:ext cx="3360418" cy="22234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54345-3FC3-4FD0-9E36-5137BCF2D609}"/>
                  </a:ext>
                </a:extLst>
              </p:cNvPr>
              <p:cNvSpPr txBox="1"/>
              <p:nvPr/>
            </p:nvSpPr>
            <p:spPr>
              <a:xfrm>
                <a:off x="1563592" y="4002546"/>
                <a:ext cx="1204689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54345-3FC3-4FD0-9E36-5137BCF2D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92" y="4002546"/>
                <a:ext cx="1204689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0BCB7-EE5A-40DB-8C16-867B574191DD}"/>
                  </a:ext>
                </a:extLst>
              </p:cNvPr>
              <p:cNvSpPr txBox="1"/>
              <p:nvPr/>
            </p:nvSpPr>
            <p:spPr>
              <a:xfrm>
                <a:off x="93569" y="4002546"/>
                <a:ext cx="1163908" cy="1115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0BCB7-EE5A-40DB-8C16-867B57419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9" y="4002546"/>
                <a:ext cx="1163908" cy="11154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E1E027-F558-4A13-9C10-00C3FA545138}"/>
              </a:ext>
            </a:extLst>
          </p:cNvPr>
          <p:cNvCxnSpPr/>
          <p:nvPr/>
        </p:nvCxnSpPr>
        <p:spPr>
          <a:xfrm>
            <a:off x="106680" y="3078480"/>
            <a:ext cx="529342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59A8D1-472B-4F59-ACEA-AE5C23A2DA3B}"/>
                  </a:ext>
                </a:extLst>
              </p:cNvPr>
              <p:cNvSpPr txBox="1"/>
              <p:nvPr/>
            </p:nvSpPr>
            <p:spPr>
              <a:xfrm>
                <a:off x="0" y="5073459"/>
                <a:ext cx="4569904" cy="1520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59A8D1-472B-4F59-ACEA-AE5C23A2D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73459"/>
                <a:ext cx="4569904" cy="15200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C283CE-7AE7-4961-A2D2-C7BCF60FFC4E}"/>
                  </a:ext>
                </a:extLst>
              </p:cNvPr>
              <p:cNvSpPr/>
              <p:nvPr/>
            </p:nvSpPr>
            <p:spPr>
              <a:xfrm>
                <a:off x="93569" y="3381135"/>
                <a:ext cx="5436616" cy="4924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𝑉𝑒𝑐𝑡𝑜𝑟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𝐿𝑖𝑛𝑒𝑎𝑟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𝑅𝑒𝑔𝑟𝑒𝑠𝑠𝑖𝑜𝑛</m:t>
                      </m:r>
                    </m:oMath>
                  </m:oMathPara>
                </a14:m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C283CE-7AE7-4961-A2D2-C7BCF60FF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9" y="3381135"/>
                <a:ext cx="5436616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FF5F9B1-48F2-48FF-8460-52EC09761B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6" r="33276"/>
          <a:stretch/>
        </p:blipFill>
        <p:spPr>
          <a:xfrm>
            <a:off x="8053408" y="3627177"/>
            <a:ext cx="1912448" cy="308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0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3017313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8" y="484865"/>
            <a:ext cx="3017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78C92-E843-4FC5-925B-32FA2633EAFF}"/>
              </a:ext>
            </a:extLst>
          </p:cNvPr>
          <p:cNvSpPr txBox="1"/>
          <p:nvPr/>
        </p:nvSpPr>
        <p:spPr>
          <a:xfrm>
            <a:off x="110131" y="1268268"/>
            <a:ext cx="10132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Decision tree is a very old and simple idea. But it is most popular ML algorithm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Easy to understand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Easy to implement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Can be used for both classification and regression problems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CBDA3C9-AB29-4D08-901D-27A0D1893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13" y="2890833"/>
            <a:ext cx="6611573" cy="35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1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7" y="451525"/>
            <a:ext cx="5550790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7" y="484865"/>
            <a:ext cx="5550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Decision tree: Regression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C30CC1-8354-4488-BD46-8CBD59DE3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581" y="1347633"/>
            <a:ext cx="10894838" cy="50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7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522F6-092B-450F-A46F-861D39BE0591}"/>
              </a:ext>
            </a:extLst>
          </p:cNvPr>
          <p:cNvSpPr/>
          <p:nvPr/>
        </p:nvSpPr>
        <p:spPr>
          <a:xfrm>
            <a:off x="-5668" y="451525"/>
            <a:ext cx="5928295" cy="713013"/>
          </a:xfrm>
          <a:prstGeom prst="rect">
            <a:avLst/>
          </a:prstGeom>
          <a:gradFill flip="none" rotWithShape="1">
            <a:gsLst>
              <a:gs pos="0">
                <a:srgbClr val="2FA25F"/>
              </a:gs>
              <a:gs pos="100000">
                <a:srgbClr val="226A9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33135-D751-454D-967F-88A7F17BF317}"/>
              </a:ext>
            </a:extLst>
          </p:cNvPr>
          <p:cNvSpPr/>
          <p:nvPr/>
        </p:nvSpPr>
        <p:spPr>
          <a:xfrm>
            <a:off x="-5668" y="484865"/>
            <a:ext cx="5869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Decision tree: classification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0C0AC-6144-49E2-8606-21AEBECCA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15" y="1593022"/>
            <a:ext cx="8284097" cy="49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50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3096</TotalTime>
  <Words>288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Cambria Math</vt:lpstr>
      <vt:lpstr>Roboto</vt:lpstr>
      <vt:lpstr>Consolas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Jetsukda Janthornthao</dc:creator>
  <cp:lastModifiedBy>Jetsukda Janthornthao</cp:lastModifiedBy>
  <cp:revision>103</cp:revision>
  <dcterms:created xsi:type="dcterms:W3CDTF">2020-06-15T05:43:38Z</dcterms:created>
  <dcterms:modified xsi:type="dcterms:W3CDTF">2020-06-29T11:04:30Z</dcterms:modified>
</cp:coreProperties>
</file>